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266" r:id="rId3"/>
    <p:sldId id="267" r:id="rId4"/>
    <p:sldId id="276" r:id="rId5"/>
    <p:sldId id="277" r:id="rId6"/>
    <p:sldId id="278" r:id="rId7"/>
    <p:sldId id="279" r:id="rId8"/>
    <p:sldId id="268" r:id="rId9"/>
    <p:sldId id="280" r:id="rId10"/>
    <p:sldId id="272" r:id="rId11"/>
    <p:sldId id="281" r:id="rId12"/>
    <p:sldId id="273" r:id="rId13"/>
    <p:sldId id="282" r:id="rId14"/>
    <p:sldId id="258" r:id="rId15"/>
    <p:sldId id="283" r:id="rId16"/>
    <p:sldId id="270" r:id="rId17"/>
    <p:sldId id="271" r:id="rId18"/>
    <p:sldId id="289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64" r:id="rId30"/>
    <p:sldId id="29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2670" y="-978"/>
      </p:cViewPr>
      <p:guideLst>
        <p:guide orient="horz" pos="215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2A0412F-9388-450B-8BC1-BAA529B39027}" type="datetime1">
              <a:rPr lang="ko-KR" altLang="en-US"/>
              <a:pPr lvl="0">
                <a:defRPr/>
              </a:pPr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61A8D71-9E0A-49E0-AB99-06C3A75278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717E8E-E185-459F-A946-8B0EB19BBD93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8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5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1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6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9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27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61925" y="1079500"/>
            <a:ext cx="8820150" cy="560704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161925" y="317500"/>
            <a:ext cx="8728075" cy="647700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000" b="1" kern="12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99933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5416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3D9B-CD66-497C-AB33-35C236F01154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2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8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8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8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Relationship Id="rId5" Type="http://schemas.openxmlformats.org/officeDocument/2006/relationships/image" Target="../media/image6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7.png"  /><Relationship Id="rId4" Type="http://schemas.openxmlformats.org/officeDocument/2006/relationships/image" Target="../media/image8.jpeg"  /><Relationship Id="rId5" Type="http://schemas.openxmlformats.org/officeDocument/2006/relationships/image" Target="../media/image9.jpeg"  /><Relationship Id="rId6" Type="http://schemas.openxmlformats.org/officeDocument/2006/relationships/image" Target="../media/image10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image" Target="../media/image18.jpeg"  /><Relationship Id="rId11" Type="http://schemas.openxmlformats.org/officeDocument/2006/relationships/image" Target="../media/image19.jpeg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Relationship Id="rId7" Type="http://schemas.openxmlformats.org/officeDocument/2006/relationships/image" Target="../media/image15.jpeg"  /><Relationship Id="rId8" Type="http://schemas.openxmlformats.org/officeDocument/2006/relationships/image" Target="../media/image16.jpeg"  /><Relationship Id="rId9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20.jpeg"  /><Relationship Id="rId4" Type="http://schemas.openxmlformats.org/officeDocument/2006/relationships/image" Target="../media/image21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8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Relationship Id="rId5" Type="http://schemas.openxmlformats.org/officeDocument/2006/relationships/image" Target="../media/image26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8.xml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8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8.xml"  /><Relationship Id="rId3" Type="http://schemas.openxmlformats.org/officeDocument/2006/relationships/video" Target="../media/media2.mp4"  /><Relationship Id="rId4" Type="http://schemas.microsoft.com/office/2007/relationships/media" Target="../media/media2.mp4"  /><Relationship Id="rId5" Type="http://schemas.openxmlformats.org/officeDocument/2006/relationships/image" Target="../media/image3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8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8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8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8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8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8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8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8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8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8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시그니처와 머신러닝을 이용한 백신 소프트웨어</a:t>
            </a:r>
            <a:endParaRPr lang="ko-KR" altLang="en-US"/>
          </a:p>
        </p:txBody>
      </p:sp>
      <p:sp>
        <p:nvSpPr>
          <p:cNvPr id="115" name="TextBox 5"/>
          <p:cNvSpPr txBox="1"/>
          <p:nvPr/>
        </p:nvSpPr>
        <p:spPr>
          <a:xfrm>
            <a:off x="2708910" y="1988366"/>
            <a:ext cx="3716655" cy="10005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000" b="1" spc="-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Anti-Virus</a:t>
            </a:r>
            <a:endParaRPr lang="en-US" altLang="ko-KR" sz="6000" b="1" spc="-1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16" name="TextBox 6"/>
          <p:cNvSpPr txBox="1"/>
          <p:nvPr/>
        </p:nvSpPr>
        <p:spPr>
          <a:xfrm>
            <a:off x="3308985" y="3429000"/>
            <a:ext cx="2545080" cy="1912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13</a:t>
            </a:r>
            <a:r>
              <a:rPr lang="ko-KR" altLang="en-US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조</a:t>
            </a:r>
            <a:endParaRPr lang="ko-KR" altLang="en-US" sz="24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endParaRPr lang="ko-KR" altLang="en-US" sz="24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en-US" altLang="ko-KR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20151645</a:t>
            </a:r>
            <a:r>
              <a:rPr lang="ko-KR" altLang="en-US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김종신</a:t>
            </a:r>
            <a:endParaRPr lang="ko-KR" altLang="en-US" sz="24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en-US" altLang="ko-KR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20151641</a:t>
            </a:r>
            <a:r>
              <a:rPr lang="ko-KR" altLang="en-US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김성우</a:t>
            </a:r>
            <a:endParaRPr lang="ko-KR" altLang="en-US" sz="24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en-US" altLang="ko-KR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20151661</a:t>
            </a:r>
            <a:r>
              <a:rPr lang="ko-KR" altLang="en-US" sz="24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안성수</a:t>
            </a:r>
            <a:endParaRPr lang="ko-KR" altLang="en-US" sz="24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>
          <a:xfrm>
            <a:off x="3261946" y="352599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5805854" y="352599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9" name="Freeform 7"/>
          <p:cNvSpPr/>
          <p:nvPr/>
        </p:nvSpPr>
        <p:spPr>
          <a:xfrm>
            <a:off x="659423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Freeform 8"/>
          <p:cNvSpPr/>
          <p:nvPr/>
        </p:nvSpPr>
        <p:spPr>
          <a:xfrm>
            <a:off x="662354" y="2188099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quadBezTo>
                  <a:pt x="803" y="357"/>
                  <a:pt x="803" y="357"/>
                </a:quad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3175489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3175489" y="2188099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4" y="357"/>
                  <a:pt x="804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9" y="357"/>
                  <a:pt x="79" y="357"/>
                </a:quad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Freeform 11"/>
          <p:cNvSpPr/>
          <p:nvPr/>
        </p:nvSpPr>
        <p:spPr>
          <a:xfrm>
            <a:off x="5698881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5" y="0"/>
                  <a:pt x="725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ce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Freeform 12"/>
          <p:cNvSpPr/>
          <p:nvPr/>
        </p:nvSpPr>
        <p:spPr>
          <a:xfrm>
            <a:off x="5698882" y="2188099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3" y="357"/>
                  <a:pt x="803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ce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>
          <a:xfrm>
            <a:off x="1068266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>
          <a:xfrm>
            <a:off x="3587262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>
          <a:xfrm>
            <a:off x="6098501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>
          <a:xfrm>
            <a:off x="1970943" y="348056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>
          <a:xfrm>
            <a:off x="4490671" y="3480568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>
          <a:xfrm>
            <a:off x="7001177" y="348056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9185" y="3710124"/>
            <a:ext cx="1992630" cy="7075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해시값과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파일의 해시값 일치여부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확인 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47160" y="3710124"/>
            <a:ext cx="1325880" cy="29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탐지 여부 확인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56960" y="3710124"/>
            <a:ext cx="1830705" cy="507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로그를 활용해 탐지된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악성파일에 대한 처리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10497" y="2941989"/>
            <a:ext cx="1406667" cy="344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en-US" altLang="ko-KR" sz="17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sz="17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참조</a:t>
            </a:r>
            <a:endParaRPr lang="ko-KR" altLang="en-US" sz="17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70985" y="2968095"/>
            <a:ext cx="1002030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탐지 여부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14160" y="2968095"/>
            <a:ext cx="1002030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로그 활용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개발 방향</a:t>
            </a:r>
            <a:endParaRPr lang="ko-KR" altLang="en-US"/>
          </a:p>
        </p:txBody>
      </p:sp>
      <p:sp>
        <p:nvSpPr>
          <p:cNvPr id="70" name="직사각형 18"/>
          <p:cNvSpPr/>
          <p:nvPr/>
        </p:nvSpPr>
        <p:spPr>
          <a:xfrm>
            <a:off x="913899" y="1157111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빠른검사 기능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>
          <a:xfrm>
            <a:off x="3261946" y="352599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8" name="Freeform 6"/>
          <p:cNvSpPr/>
          <p:nvPr/>
        </p:nvSpPr>
        <p:spPr>
          <a:xfrm>
            <a:off x="5805854" y="352599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9" name="Freeform 7"/>
          <p:cNvSpPr/>
          <p:nvPr/>
        </p:nvSpPr>
        <p:spPr>
          <a:xfrm>
            <a:off x="659423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Freeform 8"/>
          <p:cNvSpPr/>
          <p:nvPr/>
        </p:nvSpPr>
        <p:spPr>
          <a:xfrm>
            <a:off x="662354" y="2188099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quadBezTo>
                  <a:pt x="803" y="357"/>
                  <a:pt x="803" y="357"/>
                </a:quad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3175489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3175489" y="2188099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4" y="357"/>
                  <a:pt x="804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9" y="357"/>
                  <a:pt x="79" y="357"/>
                </a:quad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Freeform 11"/>
          <p:cNvSpPr/>
          <p:nvPr/>
        </p:nvSpPr>
        <p:spPr>
          <a:xfrm>
            <a:off x="5698881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5" y="0"/>
                  <a:pt x="725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ce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Freeform 12"/>
          <p:cNvSpPr/>
          <p:nvPr/>
        </p:nvSpPr>
        <p:spPr>
          <a:xfrm>
            <a:off x="5698882" y="2188099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3" y="357"/>
                  <a:pt x="803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ce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>
          <a:xfrm>
            <a:off x="1068266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>
          <a:xfrm>
            <a:off x="3587262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>
          <a:xfrm>
            <a:off x="6098501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>
          <a:xfrm>
            <a:off x="1970943" y="348056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>
          <a:xfrm>
            <a:off x="4490671" y="3480568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>
          <a:xfrm>
            <a:off x="7001177" y="348056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9185" y="3710124"/>
            <a:ext cx="2040255" cy="29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빠른검사의 기능을 수행 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99510" y="3710124"/>
            <a:ext cx="1830705" cy="507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알고리즘 입력에 맞게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데이터를 처리함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80785" y="3710124"/>
            <a:ext cx="1535429" cy="29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탐지 및 로그 활용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6956" y="2929995"/>
            <a:ext cx="1406667" cy="316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ts val="171"/>
              </a:spcBef>
              <a:buClr>
                <a:schemeClr val="tx1"/>
              </a:buClr>
              <a:buNone/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빠른검사 수행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90010" y="2958570"/>
            <a:ext cx="1373505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데이터 전처리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37934" y="2968095"/>
            <a:ext cx="1525905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분류 </a:t>
            </a:r>
            <a:r>
              <a:rPr lang="en-US" altLang="ko-KR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로그 활용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개발 방향</a:t>
            </a:r>
            <a:endParaRPr lang="ko-KR" altLang="en-US"/>
          </a:p>
        </p:txBody>
      </p:sp>
      <p:sp>
        <p:nvSpPr>
          <p:cNvPr id="70" name="직사각형 18"/>
          <p:cNvSpPr/>
          <p:nvPr/>
        </p:nvSpPr>
        <p:spPr>
          <a:xfrm>
            <a:off x="913899" y="1157111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정밀검사 기능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2027374" y="3129139"/>
            <a:ext cx="6138333" cy="1317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3.</a:t>
            </a: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세부 과정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899" y="1222499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시스템 전체 구성도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세부 과정</a:t>
            </a:r>
            <a:endParaRPr lang="ko-KR" altLang="en-US"/>
          </a:p>
        </p:txBody>
      </p:sp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439" y="1918354"/>
            <a:ext cx="4021690" cy="3899656"/>
          </a:xfrm>
          <a:prstGeom prst="rect">
            <a:avLst/>
          </a:prstGeom>
        </p:spPr>
      </p:pic>
      <p:sp>
        <p:nvSpPr>
          <p:cNvPr id="123" name="TextBox 11"/>
          <p:cNvSpPr txBox="1"/>
          <p:nvPr/>
        </p:nvSpPr>
        <p:spPr>
          <a:xfrm>
            <a:off x="4201179" y="2960859"/>
            <a:ext cx="4666296" cy="1799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ko-KR" altLang="en-US" sz="1400" spc="-100"/>
              <a:t>수집 웹에서 크롤링을 통해 악성 파일의 해시값 수집 </a:t>
            </a:r>
            <a:r>
              <a:rPr lang="en-US" altLang="ko-KR" sz="1400" spc="-100"/>
              <a:t>/</a:t>
            </a:r>
            <a:r>
              <a:rPr lang="ko-KR" altLang="en-US" sz="1400" spc="-100"/>
              <a:t> 저장</a:t>
            </a:r>
            <a:endParaRPr lang="ko-KR" altLang="en-US" sz="1400" spc="-100"/>
          </a:p>
          <a:p>
            <a:pPr>
              <a:lnSpc>
                <a:spcPct val="200000"/>
              </a:lnSpc>
              <a:defRPr/>
            </a:pPr>
            <a:r>
              <a:rPr lang="en-US" altLang="ko-KR" sz="1400"/>
              <a:t>-</a:t>
            </a:r>
            <a:r>
              <a:rPr lang="ko-KR" altLang="en-US" sz="1400"/>
              <a:t> 일반검사시 파일의 해시값을 추출해 </a:t>
            </a:r>
            <a:r>
              <a:rPr lang="en-US" altLang="ko-KR" sz="1400"/>
              <a:t>DB</a:t>
            </a:r>
            <a:r>
              <a:rPr lang="ko-KR" altLang="en-US" sz="1400"/>
              <a:t>값과 비교</a:t>
            </a:r>
            <a:endParaRPr lang="ko-KR" altLang="en-US" sz="1400"/>
          </a:p>
          <a:p>
            <a:pPr>
              <a:lnSpc>
                <a:spcPct val="200000"/>
              </a:lnSpc>
              <a:defRPr/>
            </a:pPr>
            <a:r>
              <a:rPr lang="en-US" altLang="ko-KR" sz="1400"/>
              <a:t>-</a:t>
            </a:r>
            <a:r>
              <a:rPr lang="ko-KR" altLang="en-US" sz="1400"/>
              <a:t> 결과가 참일시 탐지와 로그를 통해 웹에서 정보확인 가능</a:t>
            </a:r>
            <a:endParaRPr lang="ko-KR" altLang="en-US" sz="1400"/>
          </a:p>
          <a:p>
            <a:pPr>
              <a:lnSpc>
                <a:spcPct val="205000"/>
              </a:lnSpc>
              <a:defRPr/>
            </a:pPr>
            <a:r>
              <a:rPr lang="en-US" altLang="ko-KR" sz="1400"/>
              <a:t>-</a:t>
            </a:r>
            <a:r>
              <a:rPr lang="ko-KR" altLang="en-US" sz="1400"/>
              <a:t> 정밀검사시 결과가 거짓이면 </a:t>
            </a:r>
            <a:r>
              <a:rPr lang="ko-KR" altLang="en-US" sz="1400" b="1">
                <a:solidFill>
                  <a:srgbClr val="ff0000"/>
                </a:solidFill>
              </a:rPr>
              <a:t>데이터를 전처리해 활용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899" y="1222499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정밀검사 구성도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세부 과정</a:t>
            </a:r>
            <a:endParaRPr lang="ko-KR" altLang="en-US"/>
          </a:p>
        </p:txBody>
      </p:sp>
      <p:pic>
        <p:nvPicPr>
          <p:cNvPr id="1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2854" y="2029119"/>
            <a:ext cx="6618291" cy="3552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899" y="1298699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데이터 전처리 과정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세부 과정</a:t>
            </a:r>
            <a:endParaRPr lang="ko-KR" altLang="en-US"/>
          </a:p>
        </p:txBody>
      </p:sp>
      <p:sp>
        <p:nvSpPr>
          <p:cNvPr id="117" name=""/>
          <p:cNvSpPr txBox="1"/>
          <p:nvPr/>
        </p:nvSpPr>
        <p:spPr>
          <a:xfrm>
            <a:off x="1662465" y="5342642"/>
            <a:ext cx="7286626" cy="11800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600"/>
              <a:t>16</a:t>
            </a:r>
            <a:r>
              <a:rPr lang="ko-KR" altLang="en-US" sz="1600"/>
              <a:t>진수의 악성파일 구조를 </a:t>
            </a:r>
            <a:r>
              <a:rPr lang="en-US" altLang="ko-KR" sz="1600"/>
              <a:t>2</a:t>
            </a:r>
            <a:r>
              <a:rPr lang="ko-KR" altLang="en-US" sz="1600"/>
              <a:t>진수로 변환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600"/>
              <a:t>2</a:t>
            </a:r>
            <a:r>
              <a:rPr lang="ko-KR" altLang="en-US" sz="1600"/>
              <a:t>진수를 흑백 이미지</a:t>
            </a:r>
            <a:r>
              <a:rPr lang="en-US" altLang="ko-KR" sz="1600"/>
              <a:t>,</a:t>
            </a:r>
            <a:r>
              <a:rPr lang="ko-KR" altLang="en-US" sz="1600"/>
              <a:t> 그레이 스케일로 악성코드 구조를 이미지화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이 과정을 통해 학습</a:t>
            </a:r>
            <a:r>
              <a:rPr lang="en-US" altLang="ko-KR" sz="1600"/>
              <a:t>/</a:t>
            </a:r>
            <a:r>
              <a:rPr lang="ko-KR" altLang="en-US" sz="1600"/>
              <a:t>평가용 데이터 셋과 </a:t>
            </a:r>
            <a:r>
              <a:rPr lang="ko-KR" altLang="en-US" sz="1600" b="1">
                <a:solidFill>
                  <a:srgbClr val="ff0000"/>
                </a:solidFill>
              </a:rPr>
              <a:t>실제 분석될 데이터가 형성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6048" y="2198687"/>
            <a:ext cx="2156932" cy="1411464"/>
          </a:xfrm>
          <a:prstGeom prst="rect">
            <a:avLst/>
          </a:prstGeom>
        </p:spPr>
      </p:pic>
      <p:sp>
        <p:nvSpPr>
          <p:cNvPr id="122" name=""/>
          <p:cNvSpPr/>
          <p:nvPr/>
        </p:nvSpPr>
        <p:spPr>
          <a:xfrm>
            <a:off x="2349475" y="2497490"/>
            <a:ext cx="1472847" cy="811389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HxD</a:t>
            </a:r>
            <a:endParaRPr lang="en-US" altLang="ko-KR"/>
          </a:p>
        </p:txBody>
      </p:sp>
      <p:cxnSp>
        <p:nvCxnSpPr>
          <p:cNvPr id="123" name=""/>
          <p:cNvCxnSpPr>
            <a:stCxn id="122" idx="3"/>
            <a:endCxn id="121" idx="1"/>
          </p:cNvCxnSpPr>
          <p:nvPr/>
        </p:nvCxnSpPr>
        <p:spPr>
          <a:xfrm>
            <a:off x="3822322" y="2903184"/>
            <a:ext cx="593726" cy="1235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8282" y="4011080"/>
            <a:ext cx="2038350" cy="1304925"/>
          </a:xfrm>
          <a:prstGeom prst="rect">
            <a:avLst/>
          </a:prstGeom>
        </p:spPr>
      </p:pic>
      <p:cxnSp>
        <p:nvCxnSpPr>
          <p:cNvPr id="126" name=""/>
          <p:cNvCxnSpPr>
            <a:stCxn id="121" idx="2"/>
            <a:endCxn id="125" idx="0"/>
          </p:cNvCxnSpPr>
          <p:nvPr/>
        </p:nvCxnSpPr>
        <p:spPr>
          <a:xfrm rot="5400000">
            <a:off x="5290521" y="3807087"/>
            <a:ext cx="400928" cy="7057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2378" y="4028723"/>
            <a:ext cx="1568001" cy="1263826"/>
          </a:xfrm>
          <a:prstGeom prst="rect">
            <a:avLst/>
          </a:prstGeom>
        </p:spPr>
      </p:pic>
      <p:cxnSp>
        <p:nvCxnSpPr>
          <p:cNvPr id="128" name=""/>
          <p:cNvCxnSpPr>
            <a:stCxn id="125" idx="1"/>
            <a:endCxn id="127" idx="3"/>
          </p:cNvCxnSpPr>
          <p:nvPr/>
        </p:nvCxnSpPr>
        <p:spPr>
          <a:xfrm rot="10800000">
            <a:off x="3800379" y="4660636"/>
            <a:ext cx="667902" cy="290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"/>
          <p:cNvSpPr txBox="1"/>
          <p:nvPr/>
        </p:nvSpPr>
        <p:spPr>
          <a:xfrm>
            <a:off x="5797902" y="3662715"/>
            <a:ext cx="1402291" cy="2653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200" b="1"/>
              <a:t>2</a:t>
            </a:r>
            <a:r>
              <a:rPr lang="ko-KR" altLang="en-US" sz="1200" b="1"/>
              <a:t>진수 변환</a:t>
            </a:r>
            <a:endParaRPr lang="ko-KR" altLang="en-US" sz="1200" b="1"/>
          </a:p>
        </p:txBody>
      </p:sp>
      <p:sp>
        <p:nvSpPr>
          <p:cNvPr id="131" name=""/>
          <p:cNvSpPr txBox="1"/>
          <p:nvPr/>
        </p:nvSpPr>
        <p:spPr>
          <a:xfrm>
            <a:off x="3746852" y="4211989"/>
            <a:ext cx="1402291" cy="26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/>
              <a:t>이미지화</a:t>
            </a:r>
            <a:endParaRPr lang="ko-KR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899" y="1298699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학습 및 정확도 평가 </a:t>
            </a:r>
            <a:r>
              <a:rPr lang="en-US" altLang="ko-KR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 분류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세부 과정</a:t>
            </a:r>
            <a:endParaRPr lang="ko-KR" altLang="en-US"/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2160" y="1952322"/>
            <a:ext cx="2150045" cy="2043238"/>
          </a:xfrm>
          <a:prstGeom prst="rect">
            <a:avLst/>
          </a:prstGeom>
        </p:spPr>
      </p:pic>
      <p:sp>
        <p:nvSpPr>
          <p:cNvPr id="126" name=""/>
          <p:cNvSpPr/>
          <p:nvPr/>
        </p:nvSpPr>
        <p:spPr>
          <a:xfrm>
            <a:off x="3999212" y="2628127"/>
            <a:ext cx="1145574" cy="682196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CNN</a:t>
            </a:r>
            <a:r>
              <a:rPr lang="ko-KR" altLang="en-US"/>
              <a:t> 모델</a:t>
            </a:r>
            <a:endParaRPr lang="ko-KR" altLang="en-US"/>
          </a:p>
        </p:txBody>
      </p:sp>
      <p:pic>
        <p:nvPicPr>
          <p:cNvPr id="1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07900" y="2186301"/>
            <a:ext cx="2798290" cy="1571625"/>
          </a:xfrm>
          <a:prstGeom prst="rect">
            <a:avLst/>
          </a:prstGeom>
        </p:spPr>
      </p:pic>
      <p:cxnSp>
        <p:nvCxnSpPr>
          <p:cNvPr id="129" name=""/>
          <p:cNvCxnSpPr>
            <a:stCxn id="121" idx="3"/>
            <a:endCxn id="126" idx="1"/>
          </p:cNvCxnSpPr>
          <p:nvPr/>
        </p:nvCxnSpPr>
        <p:spPr>
          <a:xfrm flipV="1">
            <a:off x="3022206" y="2969226"/>
            <a:ext cx="977006" cy="4715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"/>
          <p:cNvCxnSpPr>
            <a:stCxn id="126" idx="3"/>
            <a:endCxn id="128" idx="1"/>
          </p:cNvCxnSpPr>
          <p:nvPr/>
        </p:nvCxnSpPr>
        <p:spPr>
          <a:xfrm>
            <a:off x="5144787" y="2969225"/>
            <a:ext cx="863113" cy="2887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"/>
          <p:cNvSpPr txBox="1"/>
          <p:nvPr/>
        </p:nvSpPr>
        <p:spPr>
          <a:xfrm>
            <a:off x="3391074" y="4425419"/>
            <a:ext cx="7286628" cy="1916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데이터셋을 </a:t>
            </a:r>
            <a:r>
              <a:rPr lang="en-US" altLang="ko-KR" sz="1600"/>
              <a:t>CNN</a:t>
            </a:r>
            <a:r>
              <a:rPr lang="ko-KR" altLang="en-US" sz="1600"/>
              <a:t> 모델로 학습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학습된 모델을 평가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최적 정확도를 위한 연구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200"/>
              <a:t>(2020.</a:t>
            </a:r>
            <a:r>
              <a:rPr lang="ko-KR" altLang="en-US" sz="1200"/>
              <a:t> </a:t>
            </a:r>
            <a:r>
              <a:rPr lang="en-US" altLang="ko-KR" sz="1200"/>
              <a:t>06.</a:t>
            </a:r>
            <a:r>
              <a:rPr lang="ko-KR" altLang="en-US" sz="1200"/>
              <a:t> </a:t>
            </a:r>
            <a:r>
              <a:rPr lang="en-US" altLang="ko-KR" sz="1200"/>
              <a:t>16</a:t>
            </a:r>
            <a:r>
              <a:rPr lang="ko-KR" altLang="en-US" sz="1200"/>
              <a:t> 기준</a:t>
            </a:r>
            <a:r>
              <a:rPr lang="en-US" altLang="ko-KR" sz="1200"/>
              <a:t>)</a:t>
            </a:r>
            <a:r>
              <a:rPr lang="ko-KR" altLang="en-US" sz="1600"/>
              <a:t> </a:t>
            </a:r>
            <a:r>
              <a:rPr lang="en-US" altLang="ko-KR" sz="1600"/>
              <a:t>90.4</a:t>
            </a:r>
            <a:r>
              <a:rPr lang="ko-KR" altLang="en-US" sz="1600"/>
              <a:t> </a:t>
            </a:r>
            <a:r>
              <a:rPr lang="en-US" altLang="ko-KR" sz="1600"/>
              <a:t>%</a:t>
            </a:r>
            <a:r>
              <a:rPr lang="ko-KR" altLang="en-US" sz="1600"/>
              <a:t>의 정확도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악성 </a:t>
            </a:r>
            <a:r>
              <a:rPr lang="en-US" altLang="ko-KR" sz="1600"/>
              <a:t>/</a:t>
            </a:r>
            <a:r>
              <a:rPr lang="ko-KR" altLang="en-US" sz="1600"/>
              <a:t> 정상 파일 분류 하게됨</a:t>
            </a:r>
            <a:endParaRPr lang="ko-KR" altLang="en-US" sz="1600"/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893" y="4309770"/>
            <a:ext cx="2436731" cy="2058459"/>
          </a:xfrm>
          <a:prstGeom prst="rect">
            <a:avLst/>
          </a:prstGeom>
        </p:spPr>
      </p:pic>
      <p:pic>
        <p:nvPicPr>
          <p:cNvPr id="13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55817" y="4396049"/>
            <a:ext cx="1957573" cy="1915247"/>
          </a:xfrm>
          <a:prstGeom prst="rect">
            <a:avLst/>
          </a:prstGeom>
        </p:spPr>
      </p:pic>
      <p:sp>
        <p:nvSpPr>
          <p:cNvPr id="135" name=""/>
          <p:cNvSpPr/>
          <p:nvPr/>
        </p:nvSpPr>
        <p:spPr>
          <a:xfrm>
            <a:off x="7027420" y="6033291"/>
            <a:ext cx="727855" cy="32349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6" name=""/>
          <p:cNvSpPr/>
          <p:nvPr/>
        </p:nvSpPr>
        <p:spPr>
          <a:xfrm>
            <a:off x="488596" y="4108097"/>
            <a:ext cx="8166805" cy="2478263"/>
          </a:xfrm>
          <a:prstGeom prst="round2DiagRect">
            <a:avLst>
              <a:gd name="adj1" fmla="val 16667"/>
              <a:gd name="adj2" fmla="val 0"/>
            </a:avLst>
          </a:prstGeom>
          <a:noFill/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세부 과정</a:t>
            </a:r>
            <a:endParaRPr lang="ko-KR" altLang="en-US"/>
          </a:p>
        </p:txBody>
      </p:sp>
      <p:sp>
        <p:nvSpPr>
          <p:cNvPr id="7" name="TextBox 11"/>
          <p:cNvSpPr txBox="1"/>
          <p:nvPr/>
        </p:nvSpPr>
        <p:spPr>
          <a:xfrm>
            <a:off x="179511" y="1176510"/>
            <a:ext cx="8784976" cy="499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현재의 모델로 분류한 결과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7974" y="1711325"/>
            <a:ext cx="1468051" cy="1499834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37632" y="1832328"/>
            <a:ext cx="4429125" cy="20955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10201" y="2203450"/>
            <a:ext cx="2438400" cy="409575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730117" y="1978554"/>
            <a:ext cx="1790347" cy="3658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6377338" y="2203450"/>
            <a:ext cx="2099029" cy="5695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600"/>
              <a:t>Test case 1 : </a:t>
            </a:r>
            <a:r>
              <a:rPr lang="ko-KR" altLang="en-US" sz="1600"/>
              <a:t>윈도우의 설치정보 파일</a:t>
            </a:r>
            <a:r>
              <a:rPr lang="en-US" altLang="ko-KR" sz="1400"/>
              <a:t>(</a:t>
            </a:r>
            <a:r>
              <a:rPr lang="ko-KR" altLang="en-US" sz="1400"/>
              <a:t>정상</a:t>
            </a:r>
            <a:r>
              <a:rPr lang="en-US" altLang="ko-KR" sz="1400"/>
              <a:t>)</a:t>
            </a:r>
            <a:endParaRPr lang="en-US" altLang="ko-KR" sz="1400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01913" y="4098924"/>
            <a:ext cx="2543175" cy="78105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20676" y="3381375"/>
            <a:ext cx="1453430" cy="16637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6386864" y="4038600"/>
            <a:ext cx="2099029" cy="56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Test case 2 : </a:t>
            </a:r>
            <a:r>
              <a:rPr lang="ko-KR" altLang="en-US" sz="1600"/>
              <a:t>직접 캡처한 이미지 파일</a:t>
            </a:r>
            <a:r>
              <a:rPr lang="en-US" altLang="ko-KR" sz="1400"/>
              <a:t>(</a:t>
            </a:r>
            <a:r>
              <a:rPr lang="ko-KR" altLang="en-US" sz="1400"/>
              <a:t>정상</a:t>
            </a:r>
            <a:r>
              <a:rPr lang="en-US" altLang="ko-KR" sz="1400"/>
              <a:t>)</a:t>
            </a:r>
            <a:endParaRPr lang="en-US" altLang="ko-KR" sz="140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00249" y="3682999"/>
            <a:ext cx="4476750" cy="24765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04800" y="5241927"/>
            <a:ext cx="1495425" cy="123824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154238" y="5357812"/>
            <a:ext cx="4295775" cy="238125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574924" y="5780087"/>
            <a:ext cx="2438400" cy="600075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6412264" y="5683250"/>
            <a:ext cx="2226029" cy="572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Test case 3 : </a:t>
            </a:r>
            <a:r>
              <a:rPr lang="ko-KR" altLang="en-US" sz="1600"/>
              <a:t>윈도우</a:t>
            </a:r>
            <a:r>
              <a:rPr lang="en-US" altLang="ko-KR" sz="1600"/>
              <a:t>x64</a:t>
            </a:r>
            <a:r>
              <a:rPr lang="ko-KR" altLang="en-US" sz="1600"/>
              <a:t> 악성 파일</a:t>
            </a:r>
            <a:r>
              <a:rPr lang="en-US" altLang="ko-KR" sz="1400"/>
              <a:t>(</a:t>
            </a:r>
            <a:r>
              <a:rPr lang="ko-KR" altLang="en-US" sz="1400"/>
              <a:t>악성</a:t>
            </a:r>
            <a:r>
              <a:rPr lang="en-US" altLang="ko-KR" sz="1400"/>
              <a:t>)</a:t>
            </a:r>
            <a:endParaRPr lang="en-US" altLang="ko-KR" sz="1400"/>
          </a:p>
        </p:txBody>
      </p:sp>
      <p:cxnSp>
        <p:nvCxnSpPr>
          <p:cNvPr id="21" name=""/>
          <p:cNvCxnSpPr/>
          <p:nvPr/>
        </p:nvCxnSpPr>
        <p:spPr>
          <a:xfrm flipV="1">
            <a:off x="149048" y="3283479"/>
            <a:ext cx="8854722" cy="8819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 flipV="1">
            <a:off x="144638" y="5144029"/>
            <a:ext cx="8854722" cy="8819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899" y="1298699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원리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세부 과정</a:t>
            </a:r>
            <a:endParaRPr lang="ko-KR" altLang="en-US"/>
          </a:p>
        </p:txBody>
      </p:sp>
      <p:sp>
        <p:nvSpPr>
          <p:cNvPr id="132" name=""/>
          <p:cNvSpPr txBox="1"/>
          <p:nvPr/>
        </p:nvSpPr>
        <p:spPr>
          <a:xfrm>
            <a:off x="3782130" y="3926758"/>
            <a:ext cx="7286628" cy="211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/>
              <a:t>-</a:t>
            </a:r>
            <a:r>
              <a:rPr lang="ko-KR" altLang="en-US" sz="1400"/>
              <a:t> 파일의 구조는 실행 가능 코드가 포함된 </a:t>
            </a:r>
            <a:r>
              <a:rPr lang="en-US" altLang="ko-KR" sz="1400"/>
              <a:t>.text</a:t>
            </a:r>
            <a:r>
              <a:rPr lang="ko-KR" altLang="en-US" sz="1400"/>
              <a:t> 섹션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en-US" altLang="ko-KR" sz="1400"/>
              <a:t>.data</a:t>
            </a:r>
            <a:r>
              <a:rPr lang="ko-KR" altLang="en-US" sz="1400"/>
              <a:t> 섹션에는 초기화되지 않은 코드 및 초기화된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모든 코드가 포함</a:t>
            </a:r>
            <a:r>
              <a:rPr lang="en-US" altLang="ko-KR" sz="1400"/>
              <a:t>,</a:t>
            </a:r>
            <a:r>
              <a:rPr lang="ko-KR" altLang="en-US" sz="1400"/>
              <a:t> 같은 유형의 악성 파일은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비슷한 구조를 가지게된다</a:t>
            </a:r>
            <a:r>
              <a:rPr lang="en-US" altLang="ko-KR" sz="1400"/>
              <a:t>.</a:t>
            </a:r>
            <a:r>
              <a:rPr lang="en-US" altLang="ko-KR" sz="1200"/>
              <a:t>(win64</a:t>
            </a:r>
            <a:r>
              <a:rPr lang="ko-KR" altLang="en-US" sz="1200"/>
              <a:t> 악성 파일 학습</a:t>
            </a:r>
            <a:r>
              <a:rPr lang="en-US" altLang="ko-KR" sz="1200"/>
              <a:t>)</a:t>
            </a:r>
            <a:endParaRPr lang="en-US" altLang="ko-KR" sz="1200"/>
          </a:p>
          <a:p>
            <a:pPr>
              <a:lnSpc>
                <a:spcPct val="60000"/>
              </a:lnSpc>
              <a:defRPr/>
            </a:pPr>
            <a:endParaRPr lang="en-US" altLang="ko-KR" sz="12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en-US" altLang="ko-KR" sz="1400">
                <a:solidFill>
                  <a:schemeClr val="tx1"/>
                </a:solidFill>
                <a:effectLst/>
              </a:rPr>
              <a:t>-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 해당 이미지를</a:t>
            </a:r>
            <a:r>
              <a:rPr lang="en-US" altLang="ko-KR" sz="1400">
                <a:solidFill>
                  <a:schemeClr val="tx1"/>
                </a:solidFill>
                <a:effectLst/>
              </a:rPr>
              <a:t> CNN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모델 방식으로 부분마다 특징을 추출</a:t>
            </a:r>
            <a:r>
              <a:rPr lang="en-US" altLang="ko-KR" sz="1400">
                <a:solidFill>
                  <a:schemeClr val="tx1"/>
                </a:solidFill>
                <a:effectLst/>
              </a:rPr>
              <a:t>,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 학습해</a:t>
            </a:r>
            <a:endParaRPr lang="ko-KR" altLang="en-US" sz="140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>
                <a:solidFill>
                  <a:schemeClr val="tx1"/>
                </a:solidFill>
                <a:effectLst/>
              </a:rPr>
              <a:t> 같은 유형의 파일을 분류할 수 있게되는 원리 </a:t>
            </a:r>
            <a:endParaRPr lang="ko-KR" altLang="en-US" sz="1400">
              <a:solidFill>
                <a:schemeClr val="tx1"/>
              </a:solidFill>
              <a:effectLst/>
            </a:endParaRPr>
          </a:p>
        </p:txBody>
      </p:sp>
      <p:pic>
        <p:nvPicPr>
          <p:cNvPr id="1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1758" y="1941951"/>
            <a:ext cx="2958804" cy="4041556"/>
          </a:xfrm>
          <a:prstGeom prst="rect">
            <a:avLst/>
          </a:prstGeom>
        </p:spPr>
      </p:pic>
      <p:pic>
        <p:nvPicPr>
          <p:cNvPr id="1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7315" y="2153492"/>
            <a:ext cx="3223942" cy="1630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2027374" y="3129139"/>
            <a:ext cx="6138333" cy="1317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4.</a:t>
            </a: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시나리오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 차</a:t>
            </a:r>
            <a:endParaRPr lang="ko-KR" altLang="en-US"/>
          </a:p>
        </p:txBody>
      </p:sp>
      <p:sp>
        <p:nvSpPr>
          <p:cNvPr id="117" name="TextBox 1"/>
          <p:cNvSpPr txBox="1"/>
          <p:nvPr/>
        </p:nvSpPr>
        <p:spPr>
          <a:xfrm>
            <a:off x="3523297" y="1680391"/>
            <a:ext cx="2097405" cy="6354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b="1" spc="-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Contents</a:t>
            </a:r>
            <a:endParaRPr lang="ko-KR" altLang="en-US" sz="3600" b="1" spc="-1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3169671" y="2543175"/>
            <a:ext cx="2804583" cy="3427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1.</a:t>
            </a:r>
            <a:r>
              <a:rPr lang="ko-KR" altLang="en-US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서론</a:t>
            </a:r>
            <a:endParaRPr lang="ko-KR" altLang="en-US" sz="24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  <a:p>
            <a:pPr>
              <a:lnSpc>
                <a:spcPct val="160000"/>
              </a:lnSpc>
              <a:buClr>
                <a:schemeClr val="tx1"/>
              </a:buClr>
              <a:buNone/>
              <a:defRPr/>
            </a:pPr>
            <a:r>
              <a:rPr lang="en-US" altLang="ko-KR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2.</a:t>
            </a:r>
            <a:r>
              <a:rPr lang="ko-KR" altLang="en-US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개발 방향</a:t>
            </a:r>
            <a:endParaRPr lang="ko-KR" altLang="en-US" sz="24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  <a:p>
            <a:pPr>
              <a:lnSpc>
                <a:spcPct val="160000"/>
              </a:lnSpc>
              <a:buClr>
                <a:schemeClr val="tx1"/>
              </a:buClr>
              <a:buNone/>
              <a:defRPr/>
            </a:pPr>
            <a:r>
              <a:rPr lang="en-US" altLang="ko-KR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3.</a:t>
            </a:r>
            <a:r>
              <a:rPr lang="ko-KR" altLang="en-US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세부 과정</a:t>
            </a:r>
            <a:endParaRPr lang="ko-KR" altLang="en-US" sz="24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  <a:p>
            <a:pPr>
              <a:lnSpc>
                <a:spcPct val="160000"/>
              </a:lnSpc>
              <a:buClr>
                <a:schemeClr val="tx1"/>
              </a:buClr>
              <a:buNone/>
              <a:defRPr/>
            </a:pPr>
            <a:r>
              <a:rPr lang="en-US" altLang="ko-KR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4.</a:t>
            </a:r>
            <a:r>
              <a:rPr lang="ko-KR" altLang="en-US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시나리오</a:t>
            </a:r>
            <a:endParaRPr lang="ko-KR" altLang="en-US" sz="24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  <a:p>
            <a:pPr>
              <a:lnSpc>
                <a:spcPct val="160000"/>
              </a:lnSpc>
              <a:buClr>
                <a:schemeClr val="tx1"/>
              </a:buClr>
              <a:buNone/>
              <a:defRPr/>
            </a:pPr>
            <a:r>
              <a:rPr lang="en-US" altLang="ko-KR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5.</a:t>
            </a:r>
            <a:r>
              <a:rPr lang="ko-KR" altLang="en-US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고찰</a:t>
            </a:r>
            <a:endParaRPr lang="ko-KR" altLang="en-US" sz="24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  <a:p>
            <a:pPr>
              <a:lnSpc>
                <a:spcPct val="160000"/>
              </a:lnSpc>
              <a:buClr>
                <a:schemeClr val="tx1"/>
              </a:buClr>
              <a:buNone/>
              <a:defRPr/>
            </a:pPr>
            <a:r>
              <a:rPr lang="en-US" altLang="ko-KR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6.</a:t>
            </a:r>
            <a:r>
              <a:rPr lang="ko-KR" altLang="en-US" sz="24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향후 계획</a:t>
            </a:r>
            <a:endParaRPr lang="ko-KR" altLang="en-US" sz="24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074810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시나리오</a:t>
            </a:r>
            <a:endParaRPr lang="ko-KR" altLang="en-US"/>
          </a:p>
        </p:txBody>
      </p:sp>
      <p:sp>
        <p:nvSpPr>
          <p:cNvPr id="115" name="TextBox 11"/>
          <p:cNvSpPr txBox="1"/>
          <p:nvPr/>
        </p:nvSpPr>
        <p:spPr>
          <a:xfrm>
            <a:off x="179512" y="1443916"/>
            <a:ext cx="8784976" cy="4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</a:t>
            </a:r>
            <a:r>
              <a:rPr lang="en-US" altLang="ko-KR" b="1"/>
              <a:t>36</a:t>
            </a:r>
            <a:r>
              <a:rPr lang="ko-KR" altLang="en-US" b="1"/>
              <a:t>개의 윈도우 악성 파일을 빠른 검사</a:t>
            </a:r>
            <a:endParaRPr lang="ko-KR" altLang="en-US" b="1"/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6190" y="2412394"/>
            <a:ext cx="3211285" cy="2973614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2295072"/>
            <a:ext cx="3211285" cy="3293079"/>
          </a:xfrm>
          <a:prstGeom prst="rect">
            <a:avLst/>
          </a:prstGeom>
        </p:spPr>
      </p:pic>
      <p:sp>
        <p:nvSpPr>
          <p:cNvPr id="119" name=""/>
          <p:cNvSpPr txBox="1"/>
          <p:nvPr/>
        </p:nvSpPr>
        <p:spPr>
          <a:xfrm>
            <a:off x="928686" y="5545842"/>
            <a:ext cx="7286626" cy="824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600"/>
              <a:t>36</a:t>
            </a:r>
            <a:r>
              <a:rPr lang="ko-KR" altLang="en-US" sz="1600"/>
              <a:t>개중 </a:t>
            </a:r>
            <a:r>
              <a:rPr lang="en-US" altLang="ko-KR" sz="1600"/>
              <a:t>20</a:t>
            </a:r>
            <a:r>
              <a:rPr lang="ko-KR" altLang="en-US" sz="1600"/>
              <a:t>개를 해시값을 비교해 탐지함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새로운 악성 파일을 탐지할 수 없음</a:t>
            </a:r>
            <a:r>
              <a:rPr lang="en-US" altLang="ko-KR" sz="1400"/>
              <a:t>(</a:t>
            </a:r>
            <a:r>
              <a:rPr lang="ko-KR" altLang="en-US" sz="1400"/>
              <a:t>나머지 </a:t>
            </a:r>
            <a:r>
              <a:rPr lang="en-US" altLang="ko-KR" sz="1400"/>
              <a:t>16</a:t>
            </a:r>
            <a:r>
              <a:rPr lang="ko-KR" altLang="en-US" sz="1400"/>
              <a:t>개</a:t>
            </a:r>
            <a:r>
              <a:rPr lang="en-US" altLang="ko-KR" sz="1400"/>
              <a:t>)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시나리오</a:t>
            </a:r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79512" y="1443916"/>
            <a:ext cx="8784976" cy="4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en-US" altLang="en-US"/>
              <a:t></a:t>
            </a:r>
            <a:r>
              <a:rPr lang="ko-KR" altLang="en-US" b="1">
                <a:solidFill>
                  <a:schemeClr val="tx1"/>
                </a:solidFill>
                <a:effectLst/>
              </a:rPr>
              <a:t> 동일한</a:t>
            </a:r>
            <a:r>
              <a:rPr lang="ko-KR" altLang="en-US"/>
              <a:t> </a:t>
            </a:r>
            <a:r>
              <a:rPr lang="en-US" altLang="ko-KR" b="1"/>
              <a:t>36</a:t>
            </a:r>
            <a:r>
              <a:rPr lang="ko-KR" altLang="en-US" b="1"/>
              <a:t>개의 윈도우 악성 파일을 정밀 검사</a:t>
            </a:r>
            <a:endParaRPr lang="ko-KR" altLang="en-US" b="1"/>
          </a:p>
        </p:txBody>
      </p:sp>
      <p:pic>
        <p:nvPicPr>
          <p:cNvPr id="1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9405" y="2310191"/>
            <a:ext cx="2213428" cy="2887579"/>
          </a:xfrm>
          <a:prstGeom prst="rect">
            <a:avLst/>
          </a:prstGeom>
        </p:spPr>
      </p:pic>
      <p:pic>
        <p:nvPicPr>
          <p:cNvPr id="1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8568" y="2241064"/>
            <a:ext cx="1904738" cy="2910079"/>
          </a:xfrm>
          <a:prstGeom prst="rect">
            <a:avLst/>
          </a:prstGeom>
        </p:spPr>
      </p:pic>
      <p:sp>
        <p:nvSpPr>
          <p:cNvPr id="141" name=""/>
          <p:cNvSpPr txBox="1"/>
          <p:nvPr/>
        </p:nvSpPr>
        <p:spPr>
          <a:xfrm>
            <a:off x="928687" y="5422370"/>
            <a:ext cx="7286626" cy="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</a:t>
            </a:r>
            <a:r>
              <a:rPr lang="en-US" altLang="ko-KR" sz="1600"/>
              <a:t>36</a:t>
            </a:r>
            <a:r>
              <a:rPr lang="ko-KR" altLang="en-US" sz="1600"/>
              <a:t>개중 </a:t>
            </a:r>
            <a:r>
              <a:rPr lang="en-US" altLang="ko-KR" sz="1600"/>
              <a:t>39</a:t>
            </a:r>
            <a:r>
              <a:rPr lang="ko-KR" altLang="en-US" sz="1600"/>
              <a:t>개 탐지 </a:t>
            </a:r>
            <a:r>
              <a:rPr lang="en-US" altLang="ko-KR" sz="1400"/>
              <a:t>(3</a:t>
            </a:r>
            <a:r>
              <a:rPr lang="ko-KR" altLang="en-US" sz="1400"/>
              <a:t>개의 오탐</a:t>
            </a:r>
            <a:r>
              <a:rPr lang="en-US" altLang="ko-KR" sz="1400"/>
              <a:t>)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새로운 악성 파일을 탐지할 수 있음</a:t>
            </a:r>
            <a:endParaRPr lang="ko-KR" altLang="en-US" sz="1600"/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96723" y="2566506"/>
            <a:ext cx="2350553" cy="24099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시나리오</a:t>
            </a:r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79512" y="1443916"/>
            <a:ext cx="8784976" cy="4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b="1"/>
              <a:t></a:t>
            </a:r>
            <a:r>
              <a:rPr lang="ko-KR" altLang="en-US" b="1"/>
              <a:t> 로그를 활용해 오탐에 대처함</a:t>
            </a:r>
            <a:endParaRPr lang="ko-KR" altLang="en-US" b="1"/>
          </a:p>
        </p:txBody>
      </p:sp>
      <p:sp>
        <p:nvSpPr>
          <p:cNvPr id="141" name=""/>
          <p:cNvSpPr txBox="1"/>
          <p:nvPr/>
        </p:nvSpPr>
        <p:spPr>
          <a:xfrm>
            <a:off x="928687" y="5422370"/>
            <a:ext cx="7286626" cy="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해당 파일이 정말 악성 파일인지 웹의 악성 파일 정보를 확인해 볼 수 있음</a:t>
            </a:r>
            <a:endParaRPr lang="ko-KR" altLang="en-US" sz="1600"/>
          </a:p>
          <a:p>
            <a:pPr>
              <a:lnSpc>
                <a:spcPct val="150000"/>
              </a:lnSpc>
              <a:defRPr/>
            </a:pPr>
            <a:r>
              <a:rPr lang="en-US" altLang="ko-KR" sz="1600"/>
              <a:t>-</a:t>
            </a:r>
            <a:r>
              <a:rPr lang="ko-KR" altLang="en-US" sz="1600"/>
              <a:t> 파일 위치를 열어 신뢰할만한 파일인지 직관적으로 확인 가능</a:t>
            </a:r>
            <a:endParaRPr lang="ko-KR" altLang="en-US" sz="1600"/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4305" y="1969288"/>
            <a:ext cx="2561167" cy="3236840"/>
          </a:xfrm>
          <a:prstGeom prst="rect">
            <a:avLst/>
          </a:prstGeom>
        </p:spPr>
      </p:pic>
      <p:pic>
        <p:nvPicPr>
          <p:cNvPr id="1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03650" y="2098373"/>
            <a:ext cx="4918932" cy="275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시나리오</a:t>
            </a:r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79512" y="1443916"/>
            <a:ext cx="8784976" cy="4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영상 시연 </a:t>
            </a:r>
            <a:r>
              <a:rPr lang="en-US" altLang="ko-KR" sz="1600"/>
              <a:t>(1</a:t>
            </a:r>
            <a:r>
              <a:rPr lang="ko-KR" altLang="en-US" sz="1600"/>
              <a:t>개의 악성 파일 탐지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r>
              <a:rPr lang="en-US" altLang="ko-KR" sz="1600"/>
              <a:t>1</a:t>
            </a:r>
            <a:r>
              <a:rPr lang="ko-KR" altLang="en-US" sz="1600"/>
              <a:t>개 미탐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b="1"/>
              <a:t>-</a:t>
            </a:r>
            <a:r>
              <a:rPr lang="ko-KR" altLang="en-US" b="1"/>
              <a:t> 빠른 검사</a:t>
            </a:r>
            <a:endParaRPr lang="ko-KR" altLang="en-US" b="1"/>
          </a:p>
        </p:txBody>
      </p:sp>
      <p:pic>
        <p:nvPicPr>
          <p:cNvPr id="144" name="bandicam 2020-06-21 08-32-45-906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596734" y="1988156"/>
            <a:ext cx="8012268" cy="4174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9167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시나리오</a:t>
            </a:r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79512" y="1443916"/>
            <a:ext cx="8784976" cy="4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영상 시연 </a:t>
            </a:r>
            <a:r>
              <a:rPr lang="en-US" altLang="ko-KR" sz="1600"/>
              <a:t>(2</a:t>
            </a:r>
            <a:r>
              <a:rPr lang="ko-KR" altLang="en-US" sz="1600"/>
              <a:t>개모두 악성 파일 탐지</a:t>
            </a:r>
            <a:r>
              <a:rPr lang="en-US" altLang="ko-KR" sz="1600"/>
              <a:t>)</a:t>
            </a:r>
            <a:r>
              <a:rPr lang="ko-KR" altLang="en-US" sz="1600"/>
              <a:t> </a:t>
            </a:r>
            <a:r>
              <a:rPr lang="en-US" altLang="ko-KR" b="1"/>
              <a:t>-</a:t>
            </a:r>
            <a:r>
              <a:rPr lang="ko-KR" altLang="en-US" b="1"/>
              <a:t> 정밀 검사</a:t>
            </a:r>
            <a:endParaRPr lang="ko-KR" altLang="en-US" b="1"/>
          </a:p>
        </p:txBody>
      </p:sp>
      <p:pic>
        <p:nvPicPr>
          <p:cNvPr id="145" name="bandicam 2020-06-21 08-46-07-347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558163" y="1876882"/>
            <a:ext cx="7807189" cy="426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833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2882860" y="3120319"/>
            <a:ext cx="6138333" cy="1317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5.</a:t>
            </a: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고찰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074810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고찰</a:t>
            </a:r>
            <a:endParaRPr lang="ko-KR" altLang="en-US"/>
          </a:p>
        </p:txBody>
      </p:sp>
      <p:sp>
        <p:nvSpPr>
          <p:cNvPr id="115" name="TextBox 11"/>
          <p:cNvSpPr txBox="1"/>
          <p:nvPr/>
        </p:nvSpPr>
        <p:spPr>
          <a:xfrm>
            <a:off x="179512" y="1443916"/>
            <a:ext cx="8784976" cy="273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</a:t>
            </a:r>
            <a:r>
              <a:rPr lang="ko-KR" altLang="en-US" b="1"/>
              <a:t>고찰</a:t>
            </a:r>
            <a:endParaRPr lang="ko-KR" altLang="en-US" b="1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빠른검사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지속적으로 수집하고 있지만</a:t>
            </a:r>
            <a:r>
              <a:rPr lang="en-US" altLang="ko-KR" sz="1400"/>
              <a:t>,</a:t>
            </a:r>
            <a:r>
              <a:rPr lang="ko-KR" altLang="en-US" sz="1400"/>
              <a:t> 하루에도 </a:t>
            </a:r>
            <a:r>
              <a:rPr lang="en-US" altLang="ko-KR" sz="1400"/>
              <a:t>100</a:t>
            </a:r>
            <a:r>
              <a:rPr lang="ko-KR" altLang="en-US" sz="1400"/>
              <a:t>만개 이상이 나오기때문에 정밀검사의 보조적 역할이 되어야함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endParaRPr lang="ko-KR" altLang="en-US" sz="14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정밀검사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en-US" altLang="ko-KR" sz="1400"/>
              <a:t>100%</a:t>
            </a:r>
            <a:r>
              <a:rPr lang="ko-KR" altLang="en-US" sz="1400"/>
              <a:t>에 가깝지 않은 정확도때문에 오탐이 항상 발생함</a:t>
            </a:r>
            <a:r>
              <a:rPr lang="en-US" altLang="ko-KR" sz="1400"/>
              <a:t>,</a:t>
            </a:r>
            <a:r>
              <a:rPr lang="ko-KR" altLang="en-US" sz="1400"/>
              <a:t> 로그를 활용해야함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정확도를 높이기 위해서 좋은 데이터셋을 구성해야함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빠른검사에 비해 속도가 </a:t>
            </a:r>
            <a:r>
              <a:rPr lang="en-US" altLang="ko-KR" sz="1400"/>
              <a:t>3~4</a:t>
            </a:r>
            <a:r>
              <a:rPr lang="ko-KR" altLang="en-US" sz="1400"/>
              <a:t>배는 느림</a:t>
            </a:r>
            <a:r>
              <a:rPr lang="en-US" altLang="ko-KR" sz="1400"/>
              <a:t>,</a:t>
            </a:r>
            <a:r>
              <a:rPr lang="ko-KR" altLang="en-US" sz="1400"/>
              <a:t> 더 빠르게 진행할 수 있도록 연구 필요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1967049" y="3120319"/>
            <a:ext cx="6138333" cy="1317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6.</a:t>
            </a: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향후 계획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3085924" y="4491742"/>
            <a:ext cx="5168194" cy="2864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/>
              <a:t>*</a:t>
            </a:r>
            <a:r>
              <a:rPr lang="ko-KR" altLang="en-US" sz="1300"/>
              <a:t> 졸업 프로젝트과 관계없이 진행</a:t>
            </a:r>
            <a:endParaRPr lang="ko-KR" altLang="en-US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>
          <a:xfrm>
            <a:off x="3261946" y="4792821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8" name="Freeform 6"/>
          <p:cNvSpPr/>
          <p:nvPr/>
        </p:nvSpPr>
        <p:spPr>
          <a:xfrm>
            <a:off x="5805854" y="4792821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9" name="Freeform 7"/>
          <p:cNvSpPr/>
          <p:nvPr/>
        </p:nvSpPr>
        <p:spPr>
          <a:xfrm>
            <a:off x="659423" y="5104947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Freeform 8"/>
          <p:cNvSpPr/>
          <p:nvPr/>
        </p:nvSpPr>
        <p:spPr>
          <a:xfrm>
            <a:off x="662354" y="3454924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quadBezTo>
                  <a:pt x="803" y="357"/>
                  <a:pt x="803" y="357"/>
                </a:quad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3175489" y="5104947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3175489" y="3454924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4" y="357"/>
                  <a:pt x="804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9" y="357"/>
                  <a:pt x="79" y="357"/>
                </a:quad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Freeform 11"/>
          <p:cNvSpPr/>
          <p:nvPr/>
        </p:nvSpPr>
        <p:spPr>
          <a:xfrm>
            <a:off x="5698881" y="5104947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5" y="0"/>
                  <a:pt x="725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ce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Freeform 12"/>
          <p:cNvSpPr/>
          <p:nvPr/>
        </p:nvSpPr>
        <p:spPr>
          <a:xfrm>
            <a:off x="5698882" y="3454924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3" y="357"/>
                  <a:pt x="803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ce7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>
          <a:xfrm>
            <a:off x="1068266" y="3916520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>
          <a:xfrm>
            <a:off x="3587262" y="3916520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>
          <a:xfrm>
            <a:off x="6098501" y="3916520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>
          <a:xfrm>
            <a:off x="1970943" y="4747393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>
          <a:xfrm>
            <a:off x="4490671" y="4747393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>
          <a:xfrm>
            <a:off x="7001177" y="4747393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080135" y="4976949"/>
            <a:ext cx="2002155" cy="507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60%</a:t>
            </a: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이하의 평가에 대해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재검사 기능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32835" y="4976949"/>
            <a:ext cx="1916430" cy="7075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해당 파일의 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en-US" altLang="ko-KR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API</a:t>
            </a: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호출 순서</a:t>
            </a:r>
            <a:r>
              <a:rPr lang="en-US" altLang="ko-KR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(</a:t>
            </a: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특징</a:t>
            </a:r>
            <a:r>
              <a:rPr lang="en-US" altLang="ko-KR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)</a:t>
            </a: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등의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정보를 이용해 학습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80760" y="4976949"/>
            <a:ext cx="1945005" cy="507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소프트웨어에 적용하고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/>
                <a:ea typeface="나눔바른고딕"/>
              </a:rPr>
              <a:t>유지 및 보수를 진행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8760" y="4225042"/>
            <a:ext cx="1680070" cy="344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en-US" altLang="ko-KR" sz="17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CNN</a:t>
            </a:r>
            <a:r>
              <a:rPr lang="ko-KR" altLang="en-US" sz="17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분류 결과</a:t>
            </a:r>
            <a:endParaRPr lang="ko-KR" altLang="en-US" sz="17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32860" y="4234920"/>
            <a:ext cx="1535430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en-US" altLang="ko-KR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Text_CNN </a:t>
            </a: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기술</a:t>
            </a:r>
            <a:endParaRPr lang="en-US" altLang="ko-KR" sz="1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90334" y="4234920"/>
            <a:ext cx="1097280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e712c"/>
                </a:solidFill>
                <a:latin typeface="나눔바른고딕"/>
                <a:ea typeface="나눔바른고딕"/>
              </a:rPr>
              <a:t>유지 </a:t>
            </a:r>
            <a:r>
              <a:rPr lang="en-US" altLang="ko-KR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e712c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e712c"/>
                </a:solidFill>
                <a:latin typeface="나눔바른고딕"/>
                <a:ea typeface="나눔바른고딕"/>
              </a:rPr>
              <a:t> 보수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e712c"/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향후 계획</a:t>
            </a:r>
            <a:endParaRPr lang="ko-KR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179511" y="1135236"/>
            <a:ext cx="8784976" cy="14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최적의 정확도를 연구 및 알고리즘 앙상블</a:t>
            </a:r>
            <a:endParaRPr lang="ko-KR" altLang="en-US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인간의 인식 오류가 </a:t>
            </a:r>
            <a:r>
              <a:rPr lang="en-US" altLang="ko-KR" sz="1400"/>
              <a:t>5%</a:t>
            </a:r>
            <a:r>
              <a:rPr lang="ko-KR" altLang="en-US" sz="1400"/>
              <a:t>정도임을 감안해</a:t>
            </a:r>
            <a:r>
              <a:rPr lang="en-US" altLang="ko-KR" sz="1400"/>
              <a:t>,</a:t>
            </a:r>
            <a:r>
              <a:rPr lang="ko-KR" altLang="en-US" sz="1400"/>
              <a:t> </a:t>
            </a:r>
            <a:r>
              <a:rPr lang="en-US" altLang="ko-KR" sz="1400"/>
              <a:t>95%</a:t>
            </a:r>
            <a:r>
              <a:rPr lang="ko-KR" altLang="en-US" sz="1400"/>
              <a:t>이상의 정확도를 목표로 연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구</a:t>
            </a:r>
            <a:endParaRPr lang="ko-KR" altLang="en-US" sz="140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1400">
                <a:solidFill>
                  <a:schemeClr val="tx1"/>
                </a:solidFill>
                <a:effectLst/>
              </a:rPr>
              <a:t>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 다른 모델과의 앙상블을 통해 고성능의 알고리즘을 구현</a:t>
            </a:r>
            <a:endParaRPr lang="ko-KR" altLang="en-US" sz="140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>
                <a:solidFill>
                  <a:schemeClr val="tx1"/>
                </a:solidFill>
                <a:effectLst/>
              </a:rPr>
              <a:t>  </a:t>
            </a:r>
            <a:r>
              <a:rPr lang="en-US" altLang="en-US" sz="1400">
                <a:solidFill>
                  <a:schemeClr val="tx1"/>
                </a:solidFill>
                <a:effectLst/>
              </a:rPr>
              <a:t>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 소프트웨어의 안정성 고려 및 탐지 속도 증가</a:t>
            </a:r>
            <a:endParaRPr lang="ko-KR" altLang="en-US" sz="1400">
              <a:solidFill>
                <a:schemeClr val="tx1"/>
              </a:solidFill>
              <a:effectLst/>
            </a:endParaRPr>
          </a:p>
        </p:txBody>
      </p:sp>
      <p:sp>
        <p:nvSpPr>
          <p:cNvPr id="71" name="TextBox 67"/>
          <p:cNvSpPr txBox="1"/>
          <p:nvPr/>
        </p:nvSpPr>
        <p:spPr>
          <a:xfrm>
            <a:off x="270510" y="3055725"/>
            <a:ext cx="2097405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en-US" altLang="ko-KR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Text-CNN </a:t>
            </a: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기술의 도입</a:t>
            </a:r>
            <a:endParaRPr lang="en-US" altLang="ko-KR" sz="13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2259149" y="3137958"/>
            <a:ext cx="6138333" cy="1317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감사합니다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3160849" y="3129139"/>
            <a:ext cx="6138333" cy="1312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1.</a:t>
            </a: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서론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074810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서론</a:t>
            </a:r>
            <a:endParaRPr lang="ko-KR" altLang="en-US"/>
          </a:p>
        </p:txBody>
      </p:sp>
      <p:sp>
        <p:nvSpPr>
          <p:cNvPr id="115" name="TextBox 11"/>
          <p:cNvSpPr txBox="1"/>
          <p:nvPr/>
        </p:nvSpPr>
        <p:spPr>
          <a:xfrm>
            <a:off x="179512" y="1443916"/>
            <a:ext cx="8784976" cy="443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/>
              <a:t></a:t>
            </a:r>
            <a:r>
              <a:rPr lang="ko-KR" altLang="en-US"/>
              <a:t> </a:t>
            </a:r>
            <a:r>
              <a:rPr lang="ko-KR" altLang="en-US" b="1"/>
              <a:t>소개</a:t>
            </a:r>
            <a:endParaRPr lang="ko-KR" altLang="en-US" b="1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해시값과 머신러닝을 이용해 악성파일을 탐지하는 소프트웨어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이미 알려진 악성파일에 대해 빠르게 탐지 가능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악성파일의 구조 패턴을 학습하여 악성 여부 확인 가능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변형되거나 </a:t>
            </a:r>
            <a:r>
              <a:rPr lang="ko-KR" altLang="en-US" sz="1400" b="1">
                <a:solidFill>
                  <a:srgbClr val="ff0000"/>
                </a:solidFill>
              </a:rPr>
              <a:t>알려지지않은 악성파일에 대한 대처 가능</a:t>
            </a:r>
            <a:r>
              <a:rPr lang="ko-KR" altLang="en-US" sz="1400"/>
              <a:t>한 소프트웨어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지속적인 업데이트 제공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endParaRPr lang="ko-KR" altLang="en-US" sz="14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en-US" altLang="en-US" b="1">
                <a:solidFill>
                  <a:schemeClr val="tx1"/>
                </a:solidFill>
                <a:effectLst/>
              </a:rPr>
              <a:t></a:t>
            </a:r>
            <a:r>
              <a:rPr lang="ko-KR" altLang="en-US" b="1">
                <a:solidFill>
                  <a:schemeClr val="tx1"/>
                </a:solidFill>
                <a:effectLst/>
              </a:rPr>
              <a:t> 필요성</a:t>
            </a:r>
            <a:endParaRPr lang="ko-KR" altLang="en-US" sz="14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기존 방식의 한계와 머신러닝의 발전</a:t>
            </a:r>
            <a:endParaRPr lang="ko-KR" altLang="en-US" sz="1400"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매일 </a:t>
            </a:r>
            <a:r>
              <a:rPr lang="en-US" altLang="ko-KR" sz="1400"/>
              <a:t>100</a:t>
            </a:r>
            <a:r>
              <a:rPr lang="ko-KR" altLang="en-US" sz="1400"/>
              <a:t>만개 이상의 악성코드가 나오고있는 실정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패턴과 샌드박스 기법으로 모두 탐지하기는 </a:t>
            </a:r>
            <a:r>
              <a:rPr lang="ko-KR" altLang="en-US" sz="1400" b="1">
                <a:solidFill>
                  <a:srgbClr val="ff0000"/>
                </a:solidFill>
              </a:rPr>
              <a:t>현실적으로 불가능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머신러닝의 지속적인 연구 </a:t>
            </a:r>
            <a:r>
              <a:rPr lang="en-US" altLang="ko-KR" sz="1400"/>
              <a:t>/</a:t>
            </a:r>
            <a:r>
              <a:rPr lang="ko-KR" altLang="en-US" sz="1400"/>
              <a:t> 우수한 알고리즘과 하드웨어의 발전으로 효율적으로 구현 가능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머신러닝과 보안은 </a:t>
            </a:r>
            <a:r>
              <a:rPr lang="ko-KR" altLang="en-US" sz="1400" b="1">
                <a:solidFill>
                  <a:srgbClr val="ff0000"/>
                </a:solidFill>
              </a:rPr>
              <a:t>정보보안의 중요한 과제중 하나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074810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서론</a:t>
            </a:r>
            <a:endParaRPr lang="ko-KR" altLang="en-US"/>
          </a:p>
        </p:txBody>
      </p:sp>
      <p:sp>
        <p:nvSpPr>
          <p:cNvPr id="115" name="TextBox 11"/>
          <p:cNvSpPr txBox="1"/>
          <p:nvPr/>
        </p:nvSpPr>
        <p:spPr>
          <a:xfrm>
            <a:off x="179512" y="1443916"/>
            <a:ext cx="8784976" cy="4107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b="1"/>
              <a:t></a:t>
            </a:r>
            <a:r>
              <a:rPr lang="ko-KR" altLang="en-US" b="1"/>
              <a:t> 목표 및 구현 환경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프로젝트의 최종 목표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알려진 악성 파일에 대한 신속한 탐지와 </a:t>
            </a:r>
            <a:r>
              <a:rPr lang="ko-KR" altLang="en-US" sz="1400" b="1">
                <a:solidFill>
                  <a:srgbClr val="ff0000"/>
                </a:solidFill>
              </a:rPr>
              <a:t>알려지지않은 악성 파일에 대한 정확한 탐지</a:t>
            </a:r>
            <a:endParaRPr lang="ko-KR" altLang="en-US" sz="1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오탐을 방지하기 위해 탐지된 파일에 대한 처리방법을 제공</a:t>
            </a:r>
            <a:endParaRPr lang="ko-KR" altLang="en-US" sz="14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구현 환경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윈도우 </a:t>
            </a:r>
            <a:r>
              <a:rPr lang="en-US" altLang="ko-KR" sz="1400"/>
              <a:t>64</a:t>
            </a:r>
            <a:r>
              <a:rPr lang="ko-KR" altLang="en-US" sz="1400"/>
              <a:t>비트 악성 파일을 분석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악성파일 해시값을 저장할 구글 클라우드 플랫폼</a:t>
            </a:r>
            <a:r>
              <a:rPr lang="en-US" altLang="ko-KR" sz="1400"/>
              <a:t>(GCP)</a:t>
            </a:r>
            <a:r>
              <a:rPr lang="ko-KR" altLang="en-US" sz="1400"/>
              <a:t>에 서버와 </a:t>
            </a:r>
            <a:r>
              <a:rPr lang="en-US" altLang="ko-KR" sz="1400"/>
              <a:t>DB</a:t>
            </a:r>
            <a:r>
              <a:rPr lang="ko-KR" altLang="en-US" sz="1400"/>
              <a:t> 구현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머신러닝에 특화된 </a:t>
            </a:r>
            <a:r>
              <a:rPr lang="en-US" altLang="ko-KR" sz="1400"/>
              <a:t>Python</a:t>
            </a:r>
            <a:r>
              <a:rPr lang="ko-KR" altLang="en-US" sz="1400"/>
              <a:t>언어로 구현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사용자 누구나 어려움없이 사용할 수 있도록 </a:t>
            </a:r>
            <a:r>
              <a:rPr lang="en-US" altLang="ko-KR" sz="1400"/>
              <a:t>pyqt5 </a:t>
            </a:r>
            <a:r>
              <a:rPr lang="ko-KR" altLang="en-US" sz="1400"/>
              <a:t>모듈을 이용해 </a:t>
            </a:r>
            <a:r>
              <a:rPr lang="en-US" altLang="ko-KR" sz="1400"/>
              <a:t>GUI</a:t>
            </a:r>
            <a:r>
              <a:rPr lang="ko-KR" altLang="en-US" sz="1400"/>
              <a:t>로 구현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머신러닝의 정밀한 학습을 위해 구글의 </a:t>
            </a:r>
            <a:r>
              <a:rPr lang="en-US" altLang="ko-KR" sz="1400"/>
              <a:t>SLIM</a:t>
            </a:r>
            <a:r>
              <a:rPr lang="ko-KR" altLang="en-US" sz="1400"/>
              <a:t>과 고성능 </a:t>
            </a:r>
            <a:r>
              <a:rPr lang="en-US" altLang="ko-KR" sz="1400"/>
              <a:t>CNN</a:t>
            </a:r>
            <a:r>
              <a:rPr lang="ko-KR" altLang="en-US" sz="1400"/>
              <a:t> 모델인 </a:t>
            </a:r>
            <a:r>
              <a:rPr lang="en-US" altLang="ko-KR" sz="1400"/>
              <a:t>Inception</a:t>
            </a:r>
            <a:r>
              <a:rPr lang="ko-KR" altLang="en-US" sz="1400"/>
              <a:t> 알고리즘 사용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대용량의 데이터셋을 저장하고 효율적으로 학습하기 위한 </a:t>
            </a:r>
            <a:r>
              <a:rPr lang="en-US" altLang="ko-KR" sz="1400"/>
              <a:t>HDD</a:t>
            </a:r>
            <a:r>
              <a:rPr lang="ko-KR" altLang="en-US" sz="1400"/>
              <a:t>와 고사양의</a:t>
            </a:r>
            <a:r>
              <a:rPr lang="en-US" altLang="ko-KR" sz="1400"/>
              <a:t> GPU</a:t>
            </a:r>
            <a:r>
              <a:rPr lang="ko-KR" altLang="en-US" sz="1400"/>
              <a:t> 사용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 txBox="1"/>
          <p:nvPr/>
        </p:nvSpPr>
        <p:spPr>
          <a:xfrm>
            <a:off x="2027374" y="3129139"/>
            <a:ext cx="6138333" cy="13171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15000"/>
              </a:lnSpc>
              <a:buClr>
                <a:schemeClr val="tx1"/>
              </a:buClr>
              <a:buNone/>
              <a:defRPr/>
            </a:pPr>
            <a:r>
              <a:rPr lang="en-US" altLang="ko-KR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2.</a:t>
            </a:r>
            <a:r>
              <a:rPr lang="ko-KR" altLang="en-US" sz="7000" b="1">
                <a:ln w="9525" cap="flat" cmpd="sng" algn="ctr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tx1"/>
                </a:solidFill>
                <a:effectLst/>
                <a:latin typeface="나눔바른고딕"/>
                <a:ea typeface="나눔바른고딕"/>
              </a:rPr>
              <a:t> 개발 방향</a:t>
            </a:r>
            <a:endParaRPr lang="ko-KR" altLang="en-US" sz="7000" b="1">
              <a:ln w="9525" cap="flat" cmpd="sng" algn="ctr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tx1"/>
              </a:solidFill>
              <a:effectLst/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074810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개발 방향</a:t>
            </a:r>
            <a:endParaRPr lang="ko-KR" altLang="en-US"/>
          </a:p>
        </p:txBody>
      </p:sp>
      <p:sp>
        <p:nvSpPr>
          <p:cNvPr id="115" name="TextBox 11"/>
          <p:cNvSpPr txBox="1"/>
          <p:nvPr/>
        </p:nvSpPr>
        <p:spPr>
          <a:xfrm>
            <a:off x="179512" y="1443916"/>
            <a:ext cx="8784976" cy="4021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b="1"/>
              <a:t></a:t>
            </a:r>
            <a:r>
              <a:rPr lang="ko-KR" altLang="en-US" b="1"/>
              <a:t> 여러 기능을 제공하는 백신 소프트웨어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이미 알려진 파일들에 대해서 </a:t>
            </a:r>
            <a:r>
              <a:rPr lang="ko-KR" altLang="en-US" sz="1400" b="1">
                <a:solidFill>
                  <a:srgbClr val="ff0000"/>
                </a:solidFill>
              </a:rPr>
              <a:t>신속하게 탐지</a:t>
            </a:r>
            <a:r>
              <a:rPr lang="ko-KR" altLang="en-US" sz="1400"/>
              <a:t> </a:t>
            </a:r>
            <a:r>
              <a:rPr lang="en-US" altLang="ko-KR" sz="1400"/>
              <a:t>(</a:t>
            </a:r>
            <a:r>
              <a:rPr lang="ko-KR" altLang="en-US" sz="1400"/>
              <a:t>빠른 검사</a:t>
            </a:r>
            <a:r>
              <a:rPr lang="en-US" altLang="ko-KR" sz="1400"/>
              <a:t>)</a:t>
            </a:r>
            <a:endParaRPr lang="en-US" altLang="ko-KR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en-US" altLang="ko-KR" sz="1400"/>
              <a:t>GCP</a:t>
            </a:r>
            <a:r>
              <a:rPr lang="ko-KR" altLang="en-US" sz="1400"/>
              <a:t> 서버의 </a:t>
            </a:r>
            <a:r>
              <a:rPr lang="en-US" altLang="ko-KR" sz="1400"/>
              <a:t>DB</a:t>
            </a:r>
            <a:r>
              <a:rPr lang="ko-KR" altLang="en-US" sz="1400"/>
              <a:t>에 이미 알려진 악성파일들의 해시값을 저장</a:t>
            </a:r>
            <a:r>
              <a:rPr lang="en-US" altLang="ko-KR" sz="1200"/>
              <a:t>(2020.</a:t>
            </a:r>
            <a:r>
              <a:rPr lang="ko-KR" altLang="en-US" sz="1200"/>
              <a:t> </a:t>
            </a:r>
            <a:r>
              <a:rPr lang="en-US" altLang="ko-KR" sz="1200"/>
              <a:t>06.</a:t>
            </a:r>
            <a:r>
              <a:rPr lang="ko-KR" altLang="en-US" sz="1200"/>
              <a:t> </a:t>
            </a:r>
            <a:r>
              <a:rPr lang="en-US" altLang="ko-KR" sz="1200"/>
              <a:t>16</a:t>
            </a:r>
            <a:r>
              <a:rPr lang="ko-KR" altLang="en-US" sz="1200"/>
              <a:t> 기준 약 </a:t>
            </a:r>
            <a:r>
              <a:rPr lang="en-US" altLang="ko-KR" sz="1200"/>
              <a:t>3600</a:t>
            </a:r>
            <a:r>
              <a:rPr lang="ko-KR" altLang="en-US" sz="1200"/>
              <a:t>만개</a:t>
            </a:r>
            <a:r>
              <a:rPr lang="en-US" altLang="ko-KR" sz="1200"/>
              <a:t>)</a:t>
            </a:r>
            <a:endParaRPr lang="en-US" altLang="ko-KR" sz="12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경로상 파일들의 해시값과 저장되어 있는 </a:t>
            </a:r>
            <a:r>
              <a:rPr lang="en-US" altLang="ko-KR" sz="1400" b="1">
                <a:solidFill>
                  <a:srgbClr val="ff0000"/>
                </a:solidFill>
              </a:rPr>
              <a:t>DB</a:t>
            </a:r>
            <a:r>
              <a:rPr lang="ko-KR" altLang="en-US" sz="1400" b="1">
                <a:solidFill>
                  <a:srgbClr val="ff0000"/>
                </a:solidFill>
              </a:rPr>
              <a:t>의 해시값과 비교</a:t>
            </a:r>
            <a:endParaRPr lang="ko-KR" altLang="en-US" sz="1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해시값이 일치하면 탐지</a:t>
            </a:r>
            <a:r>
              <a:rPr lang="en-US" altLang="ko-KR" sz="1400"/>
              <a:t>,</a:t>
            </a:r>
            <a:r>
              <a:rPr lang="ko-KR" altLang="en-US" sz="1400"/>
              <a:t> 일치하지 않으면 탐지가 되지않음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빠르게 검사를 하고싶을 때 이용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endParaRPr lang="ko-KR" altLang="en-US" sz="14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알려지지않은 파일들에 대해서 정밀하게 탐지 </a:t>
            </a:r>
            <a:r>
              <a:rPr lang="en-US" altLang="ko-KR" sz="1400">
                <a:solidFill>
                  <a:schemeClr val="tx1"/>
                </a:solidFill>
                <a:effectLst/>
              </a:rPr>
              <a:t>(</a:t>
            </a:r>
            <a:r>
              <a:rPr lang="ko-KR" altLang="en-US" sz="1400">
                <a:solidFill>
                  <a:schemeClr val="tx1"/>
                </a:solidFill>
                <a:effectLst/>
              </a:rPr>
              <a:t>정밀 검사</a:t>
            </a:r>
            <a:r>
              <a:rPr lang="en-US" altLang="ko-KR" sz="1400">
                <a:solidFill>
                  <a:schemeClr val="tx1"/>
                </a:solidFill>
                <a:effectLst/>
              </a:rPr>
              <a:t>)</a:t>
            </a:r>
            <a:endParaRPr lang="en-US" altLang="ko-KR" sz="1400">
              <a:solidFill>
                <a:schemeClr val="tx1"/>
              </a:solidFill>
              <a:effectLst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악성파일의 구조적인 특징을 이용한 검사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우선적으로</a:t>
            </a:r>
            <a:r>
              <a:rPr lang="ko-KR" altLang="en-US" sz="1400" b="1">
                <a:solidFill>
                  <a:srgbClr val="ff0000"/>
                </a:solidFill>
              </a:rPr>
              <a:t> 빠른검사의 기능을 활용</a:t>
            </a:r>
            <a:r>
              <a:rPr lang="ko-KR" altLang="en-US" sz="1400"/>
              <a:t>함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학습된 모델을 바탕으로 경로상 파일의 평가</a:t>
            </a:r>
            <a:r>
              <a:rPr lang="ko-KR" altLang="en-US" sz="1400"/>
              <a:t>를 통해 분류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오랜시간 정밀하게 검사하고싶을 때 이용</a:t>
            </a:r>
            <a:endParaRPr lang="en-US" altLang="ko-KR" sz="14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359" y="2074810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개발 방향</a:t>
            </a:r>
            <a:endParaRPr lang="ko-KR" altLang="en-US"/>
          </a:p>
        </p:txBody>
      </p:sp>
      <p:sp>
        <p:nvSpPr>
          <p:cNvPr id="115" name="TextBox 11"/>
          <p:cNvSpPr txBox="1"/>
          <p:nvPr/>
        </p:nvSpPr>
        <p:spPr>
          <a:xfrm>
            <a:off x="179512" y="1443915"/>
            <a:ext cx="8784976" cy="3383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en-US" b="1"/>
              <a:t></a:t>
            </a:r>
            <a:r>
              <a:rPr lang="ko-KR" altLang="en-US" b="1"/>
              <a:t> 여러 기능을 제공하는 백신 소프트웨어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탐지된 파일을 처리할 방법 제공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탐지된 파일의 경로만 로그에 남김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탐지된 파일의 현재 폴더를 보여주는 기능 제공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</a:t>
            </a:r>
            <a:r>
              <a:rPr lang="ko-KR" altLang="en-US" sz="1400" b="1">
                <a:solidFill>
                  <a:srgbClr val="ff0000"/>
                </a:solidFill>
              </a:rPr>
              <a:t>오탐을 방지</a:t>
            </a:r>
            <a:r>
              <a:rPr lang="ko-KR" altLang="en-US" sz="1400"/>
              <a:t>하기 위해 신뢰할만한 정보를 제공해주는 웹으로 정보를 보내어 악성파일인지 확인 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해당하는 파일을 삭제할지 선택 가능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endParaRPr lang="ko-KR" altLang="en-US" sz="1400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ko-KR" altLang="en-US" sz="1400"/>
              <a:t>  </a:t>
            </a:r>
            <a:r>
              <a:rPr lang="en-US" altLang="en-US" sz="1400"/>
              <a:t></a:t>
            </a:r>
            <a:r>
              <a:rPr lang="ko-KR" altLang="en-US" sz="1400"/>
              <a:t> 업데이트 기능 제공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지속적으로 정보를 서버의 </a:t>
            </a:r>
            <a:r>
              <a:rPr lang="en-US" altLang="ko-KR" sz="1400"/>
              <a:t>DB</a:t>
            </a:r>
            <a:r>
              <a:rPr lang="ko-KR" altLang="en-US" sz="1400"/>
              <a:t>에 저장</a:t>
            </a:r>
            <a:endParaRPr lang="ko-KR" altLang="en-US" sz="1400"/>
          </a:p>
          <a:p>
            <a:pPr>
              <a:lnSpc>
                <a:spcPct val="150000"/>
              </a:lnSpc>
              <a:defRPr/>
            </a:pPr>
            <a:r>
              <a:rPr lang="ko-KR" altLang="en-US" sz="1400"/>
              <a:t>       </a:t>
            </a:r>
            <a:r>
              <a:rPr lang="en-US" altLang="ko-KR" sz="1400"/>
              <a:t>-</a:t>
            </a:r>
            <a:r>
              <a:rPr lang="ko-KR" altLang="en-US" sz="1400"/>
              <a:t> 업데이트 버튼을 통해 </a:t>
            </a:r>
            <a:r>
              <a:rPr lang="ko-KR" altLang="en-US" sz="1400" b="1">
                <a:solidFill>
                  <a:srgbClr val="ff0000"/>
                </a:solidFill>
              </a:rPr>
              <a:t>해시값 정보를 최신화</a:t>
            </a:r>
            <a:r>
              <a:rPr lang="ko-KR" altLang="en-US" sz="1400"/>
              <a:t> 가능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>
          <a:xfrm>
            <a:off x="4500196" y="352599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9" name="Freeform 7"/>
          <p:cNvSpPr/>
          <p:nvPr/>
        </p:nvSpPr>
        <p:spPr>
          <a:xfrm>
            <a:off x="1897673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Freeform 8"/>
          <p:cNvSpPr/>
          <p:nvPr/>
        </p:nvSpPr>
        <p:spPr>
          <a:xfrm>
            <a:off x="1900604" y="2188099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quadBezTo>
                  <a:pt x="803" y="357"/>
                  <a:pt x="803" y="357"/>
                </a:quad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quadBezTo>
                  <a:pt x="78" y="357"/>
                  <a:pt x="78" y="357"/>
                </a:quad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4413739" y="383812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quadBezTo>
                  <a:pt x="0" y="0"/>
                  <a:pt x="0" y="0"/>
                </a:quad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quadBezTo>
                  <a:pt x="726" y="0"/>
                  <a:pt x="726" y="0"/>
                </a:quad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4413739" y="2188099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quadBezTo>
                  <a:pt x="804" y="357"/>
                  <a:pt x="804" y="357"/>
                </a:quad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quadBezTo>
                  <a:pt x="79" y="357"/>
                  <a:pt x="79" y="357"/>
                </a:quad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endParaRPr lang="ko-KR" altLang="en-US" sz="1704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>
          <a:xfrm>
            <a:off x="2253599" y="2658514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>
          <a:xfrm>
            <a:off x="4825512" y="264969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>
          <a:xfrm>
            <a:off x="3209193" y="348056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>
          <a:xfrm>
            <a:off x="5728921" y="3480568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vert="horz" wrap="square" lIns="84406" tIns="42203" rIns="84406" bIns="42203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1662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56485" y="3710124"/>
            <a:ext cx="1992630" cy="507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크롤링을 통해 악성코드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해시값을 수집가능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94910" y="3710124"/>
            <a:ext cx="1735455" cy="5075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를 제공할 서버와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  <a:p>
            <a:pPr algn="ctr">
              <a:defRPr/>
            </a:pP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참조할 </a:t>
            </a:r>
            <a:r>
              <a:rPr lang="en-US" altLang="ko-KR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sz="1363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를 구축</a:t>
            </a:r>
            <a:endParaRPr lang="ko-KR" altLang="en-US" sz="1363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5206" y="2834745"/>
            <a:ext cx="1406667" cy="60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7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악성코드 해시값 수집</a:t>
            </a:r>
            <a:endParaRPr lang="ko-KR" altLang="en-US" sz="17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09210" y="2968095"/>
            <a:ext cx="1440180" cy="316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서버 </a:t>
            </a:r>
            <a:r>
              <a:rPr lang="en-US" altLang="ko-KR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DB</a:t>
            </a:r>
            <a:r>
              <a:rPr lang="ko-KR" altLang="en-US" sz="1500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/>
                <a:ea typeface="나눔바른고딕"/>
              </a:rPr>
              <a:t> 구축</a:t>
            </a:r>
            <a:endParaRPr lang="ko-KR" altLang="en-US" sz="1500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개발 방향</a:t>
            </a:r>
            <a:endParaRPr lang="ko-KR" altLang="en-US"/>
          </a:p>
        </p:txBody>
      </p:sp>
      <p:sp>
        <p:nvSpPr>
          <p:cNvPr id="70" name="직사각형 18"/>
          <p:cNvSpPr/>
          <p:nvPr/>
        </p:nvSpPr>
        <p:spPr>
          <a:xfrm>
            <a:off x="913899" y="1157111"/>
            <a:ext cx="7316201" cy="927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  <a:defRPr/>
            </a:pPr>
            <a:r>
              <a:rPr lang="ko-KR" altLang="en-US" sz="2585" b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/>
                <a:ea typeface="나눔바른고딕"/>
              </a:rPr>
              <a:t>정보 수집</a:t>
            </a:r>
            <a:endParaRPr lang="ko-KR" altLang="en-US" sz="2585" b="1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840</ep:Words>
  <ep:PresentationFormat>화면 슬라이드 쇼(4:3)</ep:PresentationFormat>
  <ep:Paragraphs>174</ep:Paragraphs>
  <ep:Slides>29</ep:Slides>
  <ep:Notes>29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2016-06-24T06:48:53.000</dcterms:created>
  <dc:creator>Jihoon</dc:creator>
  <cp:lastModifiedBy>Shin</cp:lastModifiedBy>
  <dcterms:modified xsi:type="dcterms:W3CDTF">2020-06-22T02:37:58.883</dcterms:modified>
  <cp:revision>76</cp:revision>
  <dc:title>PowerPoint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